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1" r:id="rId3"/>
    <p:sldId id="288" r:id="rId4"/>
    <p:sldId id="294" r:id="rId5"/>
    <p:sldId id="295" r:id="rId6"/>
    <p:sldId id="298" r:id="rId7"/>
    <p:sldId id="284" r:id="rId8"/>
    <p:sldId id="293" r:id="rId9"/>
    <p:sldId id="289" r:id="rId10"/>
    <p:sldId id="290" r:id="rId11"/>
    <p:sldId id="302" r:id="rId12"/>
    <p:sldId id="303" r:id="rId13"/>
    <p:sldId id="291" r:id="rId14"/>
    <p:sldId id="292" r:id="rId15"/>
    <p:sldId id="300" r:id="rId16"/>
    <p:sldId id="296" r:id="rId1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8"/>
            <p14:sldId id="294"/>
            <p14:sldId id="295"/>
            <p14:sldId id="298"/>
            <p14:sldId id="284"/>
            <p14:sldId id="293"/>
            <p14:sldId id="289"/>
            <p14:sldId id="290"/>
            <p14:sldId id="302"/>
            <p14:sldId id="303"/>
            <p14:sldId id="291"/>
            <p14:sldId id="292"/>
            <p14:sldId id="300"/>
            <p14:sldId id="296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71" d="100"/>
          <a:sy n="71" d="100"/>
        </p:scale>
        <p:origin x="190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909"/>
        <p:guide pos="21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P\Data\Stud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P\Data\Stud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Year wise Solar capacity in Kerala Grid (MW)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YearWise!$B$13</c:f>
              <c:strCache>
                <c:ptCount val="1"/>
                <c:pt idx="0">
                  <c:v>Year wise Solar capacity in Kerala Grid (MW)</c:v>
                </c:pt>
              </c:strCache>
            </c:strRef>
          </c:tx>
          <c:spPr>
            <a:ln w="508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6483111429986491E-3"/>
                  <c:y val="5.5215542784002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AB-4AA3-AF35-DFBC2F254145}"/>
                </c:ext>
              </c:extLst>
            </c:dLbl>
            <c:dLbl>
              <c:idx val="1"/>
              <c:layout>
                <c:manualLayout>
                  <c:x val="6.5932445719945965E-3"/>
                  <c:y val="3.5890102809601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AB-4AA3-AF35-DFBC2F254145}"/>
                </c:ext>
              </c:extLst>
            </c:dLbl>
            <c:dLbl>
              <c:idx val="2"/>
              <c:layout>
                <c:manualLayout>
                  <c:x val="6.5932445719945965E-3"/>
                  <c:y val="2.2086217113600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AB-4AA3-AF35-DFBC2F254145}"/>
                </c:ext>
              </c:extLst>
            </c:dLbl>
            <c:dLbl>
              <c:idx val="3"/>
              <c:layout>
                <c:manualLayout>
                  <c:x val="0"/>
                  <c:y val="1.3803885696000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AB-4AA3-AF35-DFBC2F254145}"/>
                </c:ext>
              </c:extLst>
            </c:dLbl>
            <c:dLbl>
              <c:idx val="4"/>
              <c:layout>
                <c:manualLayout>
                  <c:x val="9.8898668579918952E-3"/>
                  <c:y val="2.4846994252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AB-4AA3-AF35-DFBC2F25414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2000" baseline="0"/>
                      <a:t>893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FAB-4AA3-AF35-DFBC2F2541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YearWise!$B$16:$B$21</c:f>
              <c:numCache>
                <c:formatCode>mmm/yyyy</c:formatCode>
                <c:ptCount val="6"/>
                <c:pt idx="0">
                  <c:v>43525</c:v>
                </c:pt>
                <c:pt idx="1">
                  <c:v>43921</c:v>
                </c:pt>
                <c:pt idx="2">
                  <c:v>44286</c:v>
                </c:pt>
                <c:pt idx="3">
                  <c:v>44651</c:v>
                </c:pt>
                <c:pt idx="4">
                  <c:v>44986</c:v>
                </c:pt>
                <c:pt idx="5">
                  <c:v>45261</c:v>
                </c:pt>
              </c:numCache>
            </c:numRef>
          </c:cat>
          <c:val>
            <c:numRef>
              <c:f>YearWise!$E$16:$E$21</c:f>
              <c:numCache>
                <c:formatCode>General</c:formatCode>
                <c:ptCount val="6"/>
                <c:pt idx="0">
                  <c:v>150</c:v>
                </c:pt>
                <c:pt idx="1">
                  <c:v>188</c:v>
                </c:pt>
                <c:pt idx="2">
                  <c:v>293</c:v>
                </c:pt>
                <c:pt idx="3">
                  <c:v>451</c:v>
                </c:pt>
                <c:pt idx="4">
                  <c:v>765</c:v>
                </c:pt>
                <c:pt idx="5">
                  <c:v>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FAB-4AA3-AF35-DFBC2F254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685376"/>
        <c:axId val="107686912"/>
      </c:lineChart>
      <c:dateAx>
        <c:axId val="107685376"/>
        <c:scaling>
          <c:orientation val="minMax"/>
          <c:max val="45231"/>
          <c:min val="43525"/>
        </c:scaling>
        <c:delete val="0"/>
        <c:axPos val="b"/>
        <c:numFmt formatCode="mmm/yyyy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107686912"/>
        <c:crosses val="autoZero"/>
        <c:auto val="1"/>
        <c:lblOffset val="100"/>
        <c:baseTimeUnit val="months"/>
        <c:majorUnit val="1"/>
        <c:majorTimeUnit val="years"/>
      </c:dateAx>
      <c:valAx>
        <c:axId val="10768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107685376"/>
        <c:crosses val="autoZero"/>
        <c:crossBetween val="between"/>
        <c:majorUnit val="200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IN" sz="2500" baseline="0" dirty="0" err="1"/>
              <a:t>Yearwise</a:t>
            </a:r>
            <a:r>
              <a:rPr lang="en-IN" sz="2500" baseline="0" dirty="0"/>
              <a:t> comparison of RE generation in Kerala (MU)</a:t>
            </a:r>
          </a:p>
        </c:rich>
      </c:tx>
      <c:layout>
        <c:manualLayout>
          <c:xMode val="edge"/>
          <c:yMode val="edge"/>
          <c:x val="0.14383724631197134"/>
          <c:y val="2.7319046125676611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YearWise!$B$29</c:f>
              <c:strCache>
                <c:ptCount val="1"/>
                <c:pt idx="0">
                  <c:v>2021-22</c:v>
                </c:pt>
              </c:strCache>
            </c:strRef>
          </c:tx>
          <c:invertIfNegative val="0"/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sz="17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YearWise!$C$28:$F$28</c:f>
              <c:strCache>
                <c:ptCount val="4"/>
                <c:pt idx="0">
                  <c:v>Solar</c:v>
                </c:pt>
                <c:pt idx="1">
                  <c:v>Wind</c:v>
                </c:pt>
                <c:pt idx="2">
                  <c:v>SHEP</c:v>
                </c:pt>
                <c:pt idx="3">
                  <c:v>RE Total generation</c:v>
                </c:pt>
              </c:strCache>
            </c:strRef>
          </c:cat>
          <c:val>
            <c:numRef>
              <c:f>YearWise!$C$29:$F$29</c:f>
              <c:numCache>
                <c:formatCode>General</c:formatCode>
                <c:ptCount val="4"/>
                <c:pt idx="0">
                  <c:v>480</c:v>
                </c:pt>
                <c:pt idx="1">
                  <c:v>131</c:v>
                </c:pt>
                <c:pt idx="2">
                  <c:v>875</c:v>
                </c:pt>
                <c:pt idx="3">
                  <c:v>1486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D6-4675-BC37-BB5DE19FFD67}"/>
            </c:ext>
          </c:extLst>
        </c:ser>
        <c:ser>
          <c:idx val="1"/>
          <c:order val="1"/>
          <c:tx>
            <c:strRef>
              <c:f>YearWise!$B$30</c:f>
              <c:strCache>
                <c:ptCount val="1"/>
                <c:pt idx="0">
                  <c:v>2022-23</c:v>
                </c:pt>
              </c:strCache>
            </c:strRef>
          </c:tx>
          <c:invertIfNegative val="0"/>
          <c:dLbls>
            <c:spPr>
              <a:solidFill>
                <a:schemeClr val="accent2">
                  <a:alpha val="35000"/>
                </a:schemeClr>
              </a:solidFill>
            </c:spPr>
            <c:txPr>
              <a:bodyPr/>
              <a:lstStyle/>
              <a:p>
                <a:pPr>
                  <a:defRPr sz="2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YearWise!$C$28:$F$28</c:f>
              <c:strCache>
                <c:ptCount val="4"/>
                <c:pt idx="0">
                  <c:v>Solar</c:v>
                </c:pt>
                <c:pt idx="1">
                  <c:v>Wind</c:v>
                </c:pt>
                <c:pt idx="2">
                  <c:v>SHEP</c:v>
                </c:pt>
                <c:pt idx="3">
                  <c:v>RE Total generation</c:v>
                </c:pt>
              </c:strCache>
            </c:strRef>
          </c:cat>
          <c:val>
            <c:numRef>
              <c:f>YearWise!$C$30:$F$30</c:f>
              <c:numCache>
                <c:formatCode>General</c:formatCode>
                <c:ptCount val="4"/>
                <c:pt idx="0">
                  <c:v>840</c:v>
                </c:pt>
                <c:pt idx="1">
                  <c:v>132</c:v>
                </c:pt>
                <c:pt idx="2">
                  <c:v>957</c:v>
                </c:pt>
                <c:pt idx="3">
                  <c:v>1929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D6-4675-BC37-BB5DE19FF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536384"/>
        <c:axId val="111607808"/>
      </c:barChart>
      <c:catAx>
        <c:axId val="11153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111607808"/>
        <c:crosses val="autoZero"/>
        <c:auto val="1"/>
        <c:lblAlgn val="ctr"/>
        <c:lblOffset val="100"/>
        <c:noMultiLvlLbl val="0"/>
      </c:catAx>
      <c:valAx>
        <c:axId val="111607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1115363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68"/>
            <a:ext cx="30117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78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7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7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7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848d73ce40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848d73ce40_1_18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848d73ce40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848d73ce40_1_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Microsoft </a:t>
            </a:r>
            <a:r>
              <a:rPr lang="en-US" b="1" dirty="0"/>
              <a:t>Engineering Excellence</a:t>
            </a:r>
            <a:endParaRPr lang="en-US" dirty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Microsoft Confidential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454025"/>
            <a:ext cx="4619625" cy="3465513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620" y="4171691"/>
            <a:ext cx="6345720" cy="464958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800" b="1" i="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3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5" r:id="rId13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" Target="slide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hyperlink" Target="NationalEnergyConservationDay_UrjamKVN_Report.pdf" TargetMode="Externa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State Energy Conservation Award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Kerala State Electricity Board Ltd</a:t>
            </a:r>
          </a:p>
          <a:p>
            <a:r>
              <a:rPr lang="en-US" dirty="0">
                <a:latin typeface="+mn-lt"/>
              </a:rPr>
              <a:t>30.11.2023</a:t>
            </a:r>
          </a:p>
          <a:p>
            <a:r>
              <a:rPr lang="en-US" dirty="0">
                <a:latin typeface="+mn-lt"/>
              </a:rPr>
              <a:t>Smt. Asha P A</a:t>
            </a:r>
          </a:p>
          <a:p>
            <a:r>
              <a:rPr lang="en-US" dirty="0">
                <a:latin typeface="+mn-lt"/>
              </a:rPr>
              <a:t>Dy. Chief Engineer (Wind Project)</a:t>
            </a:r>
          </a:p>
          <a:p>
            <a:r>
              <a:rPr lang="en-US" dirty="0">
                <a:latin typeface="+mn-lt"/>
              </a:rPr>
              <a:t>KSEBL Trivandrum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RE Projects commissioned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KSEBL Owned Plants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/>
              <a:t>2.75 MW </a:t>
            </a:r>
            <a:r>
              <a:rPr lang="en-US" sz="2000" dirty="0"/>
              <a:t>Ground mounted Solar plant at </a:t>
            </a:r>
            <a:r>
              <a:rPr lang="en-US" sz="2000" dirty="0" err="1"/>
              <a:t>Brahmapuram</a:t>
            </a:r>
            <a:r>
              <a:rPr lang="en-US" sz="2000" dirty="0"/>
              <a:t> (</a:t>
            </a:r>
            <a:r>
              <a:rPr lang="en-US" sz="2000" b="1" dirty="0" err="1"/>
              <a:t>Rs</a:t>
            </a:r>
            <a:r>
              <a:rPr lang="en-US" sz="2000" b="1" dirty="0"/>
              <a:t> 14.77 </a:t>
            </a:r>
            <a:r>
              <a:rPr lang="en-US" sz="2000" dirty="0" err="1"/>
              <a:t>Crore</a:t>
            </a:r>
            <a:r>
              <a:rPr lang="en-US" sz="2000" dirty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/>
              <a:t>12.1 MW </a:t>
            </a:r>
            <a:r>
              <a:rPr lang="en-US" sz="2000" dirty="0"/>
              <a:t>Rooftop Solar plants at </a:t>
            </a:r>
            <a:r>
              <a:rPr lang="en-US" sz="2000" b="1" dirty="0"/>
              <a:t>814</a:t>
            </a:r>
            <a:r>
              <a:rPr lang="en-US" sz="2000" dirty="0"/>
              <a:t> locations under </a:t>
            </a:r>
            <a:r>
              <a:rPr lang="en-US" sz="2000" dirty="0" err="1"/>
              <a:t>Soura</a:t>
            </a:r>
            <a:r>
              <a:rPr lang="en-US" sz="2000" dirty="0"/>
              <a:t> Project (</a:t>
            </a:r>
            <a:r>
              <a:rPr lang="en-US" sz="2000" b="1" dirty="0" err="1"/>
              <a:t>Rs</a:t>
            </a:r>
            <a:r>
              <a:rPr lang="en-US" sz="2000" b="1" dirty="0"/>
              <a:t> 57.8 </a:t>
            </a:r>
            <a:r>
              <a:rPr lang="en-US" sz="2000" b="1" dirty="0" err="1"/>
              <a:t>Crore</a:t>
            </a:r>
            <a:r>
              <a:rPr lang="en-US" sz="2000" dirty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/>
              <a:t>0.7 MW </a:t>
            </a:r>
            <a:r>
              <a:rPr lang="en-US" sz="2000" dirty="0"/>
              <a:t>ground mounted Solar plants at 5 locations (</a:t>
            </a:r>
            <a:r>
              <a:rPr lang="en-US" sz="2000" b="1" dirty="0" err="1"/>
              <a:t>Rs</a:t>
            </a:r>
            <a:r>
              <a:rPr lang="en-US" sz="2000" b="1" dirty="0"/>
              <a:t> 3.98 </a:t>
            </a:r>
            <a:r>
              <a:rPr lang="en-US" sz="2000" b="1" dirty="0" err="1"/>
              <a:t>Crore</a:t>
            </a:r>
            <a:r>
              <a:rPr lang="en-US" sz="2000" dirty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EV Fast Charging Stations – at </a:t>
            </a:r>
            <a:r>
              <a:rPr lang="en-US" sz="2000" b="1" dirty="0"/>
              <a:t>56</a:t>
            </a:r>
            <a:r>
              <a:rPr lang="en-US" sz="2000" dirty="0"/>
              <a:t> locations (</a:t>
            </a:r>
            <a:r>
              <a:rPr lang="en-US" sz="2000" b="1" dirty="0" err="1"/>
              <a:t>Rs</a:t>
            </a:r>
            <a:r>
              <a:rPr lang="en-US" sz="2000" b="1" dirty="0"/>
              <a:t> 14.14 </a:t>
            </a:r>
            <a:r>
              <a:rPr lang="en-US" sz="2000" b="1" dirty="0" err="1"/>
              <a:t>Crore</a:t>
            </a:r>
            <a:r>
              <a:rPr lang="en-US" sz="2000" dirty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Pole mounted Charging Stations – at </a:t>
            </a:r>
            <a:r>
              <a:rPr lang="en-US" sz="2000" b="1" dirty="0"/>
              <a:t>1140</a:t>
            </a:r>
            <a:r>
              <a:rPr lang="en-US" sz="2000" dirty="0"/>
              <a:t> locations (</a:t>
            </a:r>
            <a:r>
              <a:rPr lang="en-US" sz="2000" b="1" dirty="0" err="1"/>
              <a:t>Rs</a:t>
            </a:r>
            <a:r>
              <a:rPr lang="en-US" sz="2000" b="1" dirty="0"/>
              <a:t> 3.18 </a:t>
            </a:r>
            <a:r>
              <a:rPr lang="en-US" sz="2000" b="1" dirty="0" err="1"/>
              <a:t>Crore</a:t>
            </a:r>
            <a:r>
              <a:rPr lang="en-US" sz="2000" dirty="0"/>
              <a:t>)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966307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848d73ce40_1_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KSEB as SNA for EVCI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g2848d73ce40_1_18"/>
          <p:cNvSpPr txBox="1"/>
          <p:nvPr/>
        </p:nvSpPr>
        <p:spPr>
          <a:xfrm>
            <a:off x="1304513" y="2385400"/>
            <a:ext cx="71561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2848d73ce40_1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25" y="1390276"/>
            <a:ext cx="4970699" cy="53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848d73ce40_1_18"/>
          <p:cNvPicPr preferRelativeResize="0"/>
          <p:nvPr/>
        </p:nvPicPr>
        <p:blipFill rotWithShape="1">
          <a:blip r:embed="rId4">
            <a:alphaModFix/>
          </a:blip>
          <a:srcRect b="12365"/>
          <a:stretch/>
        </p:blipFill>
        <p:spPr>
          <a:xfrm>
            <a:off x="5170425" y="1690825"/>
            <a:ext cx="3820893" cy="4484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356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g2848d73ce40_1_2"/>
          <p:cNvPicPr preferRelativeResize="0"/>
          <p:nvPr/>
        </p:nvPicPr>
        <p:blipFill rotWithShape="1">
          <a:blip r:embed="rId3">
            <a:alphaModFix/>
          </a:blip>
          <a:srcRect r="1359"/>
          <a:stretch/>
        </p:blipFill>
        <p:spPr>
          <a:xfrm>
            <a:off x="1115617" y="980728"/>
            <a:ext cx="7488832" cy="525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3" name="Google Shape;213;g2848d73ce40_1_2"/>
          <p:cNvSpPr txBox="1">
            <a:spLocks noGrp="1"/>
          </p:cNvSpPr>
          <p:nvPr>
            <p:ph type="title" idx="4294967295"/>
          </p:nvPr>
        </p:nvSpPr>
        <p:spPr>
          <a:xfrm>
            <a:off x="628650" y="44624"/>
            <a:ext cx="78867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sz="3600" b="1" dirty="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Non-KSEBL EVCS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0540396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…. </a:t>
            </a:r>
            <a:r>
              <a:rPr lang="en-US" b="1" dirty="0" err="1">
                <a:solidFill>
                  <a:schemeClr val="tx2"/>
                </a:solidFill>
              </a:rPr>
              <a:t>contd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/>
              <a:t>KSEBL as Implementing Agency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b="1" dirty="0"/>
              <a:t>110.47 MW </a:t>
            </a:r>
            <a:r>
              <a:rPr lang="en-US" sz="2000" dirty="0"/>
              <a:t>Rooftop Solar plants at </a:t>
            </a:r>
            <a:r>
              <a:rPr lang="en-US" sz="2000" b="1" dirty="0"/>
              <a:t>29295</a:t>
            </a:r>
            <a:r>
              <a:rPr lang="en-US" sz="2000" dirty="0"/>
              <a:t> locations (</a:t>
            </a:r>
            <a:r>
              <a:rPr lang="en-US" sz="2000" b="1" dirty="0" err="1"/>
              <a:t>Rs</a:t>
            </a:r>
            <a:r>
              <a:rPr lang="en-US" sz="2000" b="1" dirty="0"/>
              <a:t> 663 </a:t>
            </a:r>
            <a:r>
              <a:rPr lang="en-US" sz="2000" b="1" dirty="0" err="1"/>
              <a:t>Crore</a:t>
            </a:r>
            <a:r>
              <a:rPr lang="en-US" sz="2000" dirty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/>
              <a:t>0.5 MW </a:t>
            </a:r>
            <a:r>
              <a:rPr lang="en-US" sz="2000" dirty="0"/>
              <a:t>Rooftop Solar plants at </a:t>
            </a:r>
            <a:r>
              <a:rPr lang="en-US" sz="2000" b="1" dirty="0"/>
              <a:t>23</a:t>
            </a:r>
            <a:r>
              <a:rPr lang="en-US" sz="2000" dirty="0"/>
              <a:t> locations of Govt. Institutions (</a:t>
            </a:r>
            <a:r>
              <a:rPr lang="en-US" sz="2000" b="1" dirty="0" err="1"/>
              <a:t>Rs</a:t>
            </a:r>
            <a:r>
              <a:rPr lang="en-US" sz="2000" b="1" dirty="0"/>
              <a:t> 3.1 </a:t>
            </a:r>
            <a:r>
              <a:rPr lang="en-US" sz="2000" b="1" dirty="0" err="1"/>
              <a:t>Crore</a:t>
            </a:r>
            <a:r>
              <a:rPr lang="en-US" sz="2000" dirty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/>
              <a:t>3</a:t>
            </a:r>
            <a:r>
              <a:rPr lang="en-US" sz="2000" dirty="0"/>
              <a:t> EV Fast Charging Stations under </a:t>
            </a:r>
            <a:r>
              <a:rPr lang="en-US" sz="2000" dirty="0" err="1"/>
              <a:t>Chittur</a:t>
            </a:r>
            <a:r>
              <a:rPr lang="en-US" sz="2000" dirty="0"/>
              <a:t> Municipality (</a:t>
            </a:r>
            <a:r>
              <a:rPr lang="en-US" sz="2000" b="1" dirty="0" err="1"/>
              <a:t>Rs</a:t>
            </a:r>
            <a:r>
              <a:rPr lang="en-US" sz="2000" b="1" dirty="0"/>
              <a:t> 35 lakhs</a:t>
            </a:r>
            <a:r>
              <a:rPr lang="en-US" sz="2000" dirty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/>
              <a:t>19</a:t>
            </a:r>
            <a:r>
              <a:rPr lang="en-US" sz="2000" dirty="0"/>
              <a:t> EV Pole mounted Charging Stations under Cochin Municipality (</a:t>
            </a:r>
            <a:r>
              <a:rPr lang="en-US" sz="2000" b="1" dirty="0" err="1"/>
              <a:t>Rs</a:t>
            </a:r>
            <a:r>
              <a:rPr lang="en-US" sz="2000" b="1" dirty="0"/>
              <a:t> 6.1 lakhs</a:t>
            </a:r>
            <a:r>
              <a:rPr lang="en-US" sz="2000" dirty="0"/>
              <a:t>)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0147526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99592" y="54868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RE Projects under Implementation phase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99592" y="2132856"/>
            <a:ext cx="8077200" cy="4297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/>
              <a:t>24.8 MW </a:t>
            </a:r>
            <a:r>
              <a:rPr lang="en-US" sz="2400" dirty="0"/>
              <a:t>Rooftop Solar plants at </a:t>
            </a:r>
            <a:r>
              <a:rPr lang="en-US" sz="2400" b="1" dirty="0"/>
              <a:t>6347</a:t>
            </a:r>
            <a:r>
              <a:rPr lang="en-US" sz="2400" dirty="0"/>
              <a:t> locations under </a:t>
            </a:r>
            <a:r>
              <a:rPr lang="en-US" sz="2400" dirty="0" err="1"/>
              <a:t>Soura</a:t>
            </a:r>
            <a:r>
              <a:rPr lang="en-US" sz="2400" dirty="0"/>
              <a:t> scheme (</a:t>
            </a:r>
            <a:r>
              <a:rPr lang="en-US" sz="2400" b="1" dirty="0" err="1"/>
              <a:t>Rs</a:t>
            </a:r>
            <a:r>
              <a:rPr lang="en-US" sz="2400" b="1" dirty="0"/>
              <a:t> 148.6 </a:t>
            </a:r>
            <a:r>
              <a:rPr lang="en-US" sz="2400" b="1" dirty="0" err="1"/>
              <a:t>Crore</a:t>
            </a:r>
            <a:r>
              <a:rPr lang="en-US" sz="2400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10.3 MW </a:t>
            </a:r>
            <a:r>
              <a:rPr lang="en-US" sz="2400" dirty="0"/>
              <a:t>Ground mounted Solar plants at </a:t>
            </a:r>
            <a:r>
              <a:rPr lang="en-US" sz="2400" b="1" dirty="0"/>
              <a:t>9</a:t>
            </a:r>
            <a:r>
              <a:rPr lang="en-US" sz="2400" dirty="0"/>
              <a:t> locations under PM KUSUM Component C (</a:t>
            </a:r>
            <a:r>
              <a:rPr lang="en-US" sz="2400" b="1" dirty="0" err="1"/>
              <a:t>Rs</a:t>
            </a:r>
            <a:r>
              <a:rPr lang="en-US" sz="2400" b="1" dirty="0"/>
              <a:t> 58.5 </a:t>
            </a:r>
            <a:r>
              <a:rPr lang="en-US" sz="2400" b="1" dirty="0" err="1"/>
              <a:t>Crore</a:t>
            </a:r>
            <a:r>
              <a:rPr lang="en-US" sz="2400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1.8 MW </a:t>
            </a:r>
            <a:r>
              <a:rPr lang="en-US" sz="2400" dirty="0"/>
              <a:t>Rooftop Solar plants at </a:t>
            </a:r>
            <a:r>
              <a:rPr lang="en-US" sz="2400" b="1" dirty="0"/>
              <a:t>100</a:t>
            </a:r>
            <a:r>
              <a:rPr lang="en-US" sz="2400" dirty="0"/>
              <a:t> locations under various institutions (</a:t>
            </a:r>
            <a:r>
              <a:rPr lang="en-US" sz="2400" b="1" dirty="0" err="1"/>
              <a:t>Rs</a:t>
            </a:r>
            <a:r>
              <a:rPr lang="en-US" sz="2400" b="1" dirty="0"/>
              <a:t> 11 </a:t>
            </a:r>
            <a:r>
              <a:rPr lang="en-US" sz="2400" b="1" dirty="0" err="1"/>
              <a:t>Crore</a:t>
            </a:r>
            <a:r>
              <a:rPr lang="en-US" sz="2400" dirty="0"/>
              <a:t>)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1360982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Additional Statistics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 &amp; D Loss Reduction from 10.19 % to 9.27% in 2022-23</a:t>
            </a:r>
          </a:p>
          <a:p>
            <a:r>
              <a:rPr lang="en-US" sz="2400" dirty="0"/>
              <a:t>Distributed Solar Plants spread across 45% of 96000 DTRs </a:t>
            </a:r>
          </a:p>
          <a:p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309984"/>
              </p:ext>
            </p:extLst>
          </p:nvPr>
        </p:nvGraphicFramePr>
        <p:xfrm>
          <a:off x="1356320" y="2924944"/>
          <a:ext cx="6096000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Particulars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Energy Generation</a:t>
                      </a:r>
                      <a:r>
                        <a:rPr lang="en-US" baseline="0" dirty="0"/>
                        <a:t> / Consumption / Savings </a:t>
                      </a:r>
                    </a:p>
                    <a:p>
                      <a:pPr algn="ctr"/>
                      <a:r>
                        <a:rPr lang="en-US" baseline="0" dirty="0"/>
                        <a:t>(</a:t>
                      </a:r>
                      <a:r>
                        <a:rPr lang="en-US" dirty="0"/>
                        <a:t>MU)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 reduction</a:t>
                      </a:r>
                    </a:p>
                    <a:p>
                      <a:pPr algn="ctr"/>
                      <a:r>
                        <a:rPr lang="en-US" dirty="0"/>
                        <a:t>(metric Ton)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 Generation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1929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1639650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 Charging Stations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753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Nilaavu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67.6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57448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FFK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18.36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15605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UKVN</a:t>
                      </a:r>
                      <a:r>
                        <a:rPr lang="en-US" baseline="0" dirty="0"/>
                        <a:t> (Shortlisted only)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23.22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19737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33678095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491880" y="3068960"/>
            <a:ext cx="4343400" cy="1362075"/>
          </a:xfrm>
        </p:spPr>
        <p:txBody>
          <a:bodyPr/>
          <a:lstStyle/>
          <a:p>
            <a:pPr>
              <a:defRPr/>
            </a:pPr>
            <a:r>
              <a:rPr lang="en-US" dirty="0"/>
              <a:t>Thank You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30213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KSEB Ltd - Profile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State Transmission Utility &amp; Distribution licensee which owns Generation Assets</a:t>
            </a:r>
          </a:p>
          <a:p>
            <a:r>
              <a:rPr lang="en-US" dirty="0"/>
              <a:t>Installed capacity of </a:t>
            </a:r>
            <a:r>
              <a:rPr lang="en-US" b="1" dirty="0">
                <a:hlinkClick r:id="rId6" action="ppaction://hlinksldjump"/>
              </a:rPr>
              <a:t>3802 MW </a:t>
            </a:r>
            <a:r>
              <a:rPr lang="en-US" dirty="0"/>
              <a:t>(incl. RE plants)</a:t>
            </a:r>
          </a:p>
          <a:p>
            <a:r>
              <a:rPr lang="en-US" b="1" dirty="0"/>
              <a:t>15000 km</a:t>
            </a:r>
            <a:r>
              <a:rPr lang="en-US" dirty="0"/>
              <a:t> of Transmission network connecting </a:t>
            </a:r>
            <a:r>
              <a:rPr lang="en-US" b="1" dirty="0"/>
              <a:t>421</a:t>
            </a:r>
            <a:r>
              <a:rPr lang="en-US" dirty="0"/>
              <a:t> Substations</a:t>
            </a:r>
          </a:p>
          <a:p>
            <a:r>
              <a:rPr lang="en-US" b="1" dirty="0"/>
              <a:t>3.38 lakh km </a:t>
            </a:r>
            <a:r>
              <a:rPr lang="en-US" dirty="0"/>
              <a:t>of Distribution network providing supply to </a:t>
            </a:r>
            <a:r>
              <a:rPr lang="en-US" b="1" dirty="0"/>
              <a:t>1.37 </a:t>
            </a:r>
            <a:r>
              <a:rPr lang="en-US" b="1" dirty="0" err="1"/>
              <a:t>crore</a:t>
            </a:r>
            <a:r>
              <a:rPr lang="en-US" b="1" dirty="0"/>
              <a:t> </a:t>
            </a:r>
            <a:r>
              <a:rPr lang="en-US" dirty="0"/>
              <a:t>LT consumers, </a:t>
            </a:r>
            <a:r>
              <a:rPr lang="en-US" b="1" dirty="0"/>
              <a:t>7410 </a:t>
            </a:r>
            <a:r>
              <a:rPr lang="en-US" dirty="0"/>
              <a:t>HT consumers and </a:t>
            </a:r>
            <a:r>
              <a:rPr lang="en-US" b="1" dirty="0"/>
              <a:t>66 </a:t>
            </a:r>
            <a:r>
              <a:rPr lang="en-US" dirty="0"/>
              <a:t>EHT consumers</a:t>
            </a:r>
          </a:p>
          <a:p>
            <a:r>
              <a:rPr lang="en-US" b="1" dirty="0"/>
              <a:t>6</a:t>
            </a:r>
            <a:r>
              <a:rPr lang="en-US" dirty="0"/>
              <a:t> Training </a:t>
            </a:r>
            <a:r>
              <a:rPr lang="en-US" dirty="0" err="1"/>
              <a:t>Centres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Kerala – Installed Capacity (MW)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925002"/>
              </p:ext>
            </p:extLst>
          </p:nvPr>
        </p:nvGraphicFramePr>
        <p:xfrm>
          <a:off x="762000" y="1597023"/>
          <a:ext cx="8077200" cy="41362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25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8728">
                <a:tc>
                  <a:txBody>
                    <a:bodyPr/>
                    <a:lstStyle/>
                    <a:p>
                      <a:pPr algn="ctr"/>
                      <a:r>
                        <a:rPr lang="en-US" sz="2400" u="none" baseline="0" dirty="0"/>
                        <a:t>Type</a:t>
                      </a:r>
                      <a:endParaRPr lang="en-IN" sz="2400" u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baseline="0" dirty="0"/>
                        <a:t>KSEB</a:t>
                      </a:r>
                      <a:endParaRPr lang="en-IN" sz="2400" u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baseline="0" dirty="0"/>
                        <a:t>IPP/CPP</a:t>
                      </a:r>
                      <a:endParaRPr lang="en-IN" sz="2400" u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baseline="0" dirty="0"/>
                        <a:t>Total</a:t>
                      </a:r>
                      <a:endParaRPr lang="en-IN" sz="2400" u="none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968">
                <a:tc>
                  <a:txBody>
                    <a:bodyPr/>
                    <a:lstStyle/>
                    <a:p>
                      <a:r>
                        <a:rPr lang="en-US" dirty="0"/>
                        <a:t>SHEP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203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968">
                <a:tc>
                  <a:txBody>
                    <a:bodyPr/>
                    <a:lstStyle/>
                    <a:p>
                      <a:r>
                        <a:rPr lang="en-US" dirty="0"/>
                        <a:t>Wind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none" dirty="0"/>
                        <a:t>69.2</a:t>
                      </a:r>
                      <a:endParaRPr lang="en-IN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71.2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968">
                <a:tc>
                  <a:txBody>
                    <a:bodyPr/>
                    <a:lstStyle/>
                    <a:p>
                      <a:r>
                        <a:rPr lang="en-US" dirty="0"/>
                        <a:t>Solar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44.3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849.3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893.6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968">
                <a:tc>
                  <a:txBody>
                    <a:bodyPr/>
                    <a:lstStyle/>
                    <a:p>
                      <a:r>
                        <a:rPr lang="en-US" b="1" dirty="0"/>
                        <a:t>RE (excl.</a:t>
                      </a:r>
                      <a:r>
                        <a:rPr lang="en-US" b="1" baseline="0" dirty="0"/>
                        <a:t> Large Hydro)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174.3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993.5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1167.8 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(30.7%)</a:t>
                      </a:r>
                      <a:endParaRPr lang="en-IN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Large Hydro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1939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1939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968">
                <a:tc>
                  <a:txBody>
                    <a:bodyPr/>
                    <a:lstStyle/>
                    <a:p>
                      <a:r>
                        <a:rPr lang="en-US" b="1" dirty="0"/>
                        <a:t>RE (incl.</a:t>
                      </a:r>
                      <a:r>
                        <a:rPr lang="en-US" b="1" baseline="0" dirty="0"/>
                        <a:t> Large Hydro)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2113.3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993.5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3106.8 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(81.7%)</a:t>
                      </a:r>
                      <a:endParaRPr lang="en-IN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968">
                <a:tc>
                  <a:txBody>
                    <a:bodyPr/>
                    <a:lstStyle/>
                    <a:p>
                      <a:r>
                        <a:rPr lang="en-US" dirty="0"/>
                        <a:t>Thermal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536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696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7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Total</a:t>
                      </a:r>
                      <a:endParaRPr lang="en-IN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2263.3</a:t>
                      </a:r>
                      <a:endParaRPr lang="en-IN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1529.5</a:t>
                      </a:r>
                      <a:endParaRPr lang="en-IN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3802.8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62965840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Solar – Year Wise Comparison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545891"/>
              </p:ext>
            </p:extLst>
          </p:nvPr>
        </p:nvGraphicFramePr>
        <p:xfrm>
          <a:off x="971600" y="1772816"/>
          <a:ext cx="6624735" cy="44567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8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04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Year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Total Solar Capacity (MW)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Year-wise Increase </a:t>
                      </a:r>
                    </a:p>
                    <a:p>
                      <a:pPr algn="ctr"/>
                      <a:r>
                        <a:rPr lang="en-US" sz="2400" dirty="0"/>
                        <a:t>(in %)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676">
                <a:tc>
                  <a:txBody>
                    <a:bodyPr/>
                    <a:lstStyle/>
                    <a:p>
                      <a:r>
                        <a:rPr lang="en-US" sz="2400" dirty="0"/>
                        <a:t>March 2019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150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March 2020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188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25.3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March 2021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293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55.9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March 2022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451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53.9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March 2023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765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69.6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676">
                <a:tc>
                  <a:txBody>
                    <a:bodyPr/>
                    <a:lstStyle/>
                    <a:p>
                      <a:r>
                        <a:rPr lang="en-US" sz="2400" dirty="0"/>
                        <a:t>November 2023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893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09562822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….. </a:t>
            </a:r>
            <a:r>
              <a:rPr lang="en-US" b="1" dirty="0" err="1">
                <a:solidFill>
                  <a:schemeClr val="tx2"/>
                </a:solidFill>
              </a:rPr>
              <a:t>contd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22521552"/>
              </p:ext>
            </p:extLst>
          </p:nvPr>
        </p:nvGraphicFramePr>
        <p:xfrm>
          <a:off x="971600" y="1556792"/>
          <a:ext cx="7704856" cy="4600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46167074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4" y="-27384"/>
            <a:ext cx="4296428" cy="2414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07504" y="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2.75 MW BRAHMAPURAM</a:t>
            </a:r>
            <a:endParaRPr lang="en-IN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0534" y="0"/>
            <a:ext cx="4296428" cy="2085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64"/>
          <a:stretch/>
        </p:blipFill>
        <p:spPr>
          <a:xfrm>
            <a:off x="76689" y="2708920"/>
            <a:ext cx="4423303" cy="2059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85" y="2562930"/>
            <a:ext cx="4311611" cy="2018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6689" y="2276872"/>
            <a:ext cx="564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0.25 MW KOZHINJAMPARA – PM KUSUM</a:t>
            </a:r>
            <a:endParaRPr lang="en-IN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94" y="5273458"/>
            <a:ext cx="3019446" cy="15399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6436" y="5010411"/>
            <a:ext cx="2985764" cy="1802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5568" y="4808771"/>
            <a:ext cx="2480928" cy="20046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689" y="4811793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SOURA Plants</a:t>
            </a:r>
            <a:endParaRPr lang="en-IN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63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7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803508"/>
              </p:ext>
            </p:extLst>
          </p:nvPr>
        </p:nvGraphicFramePr>
        <p:xfrm>
          <a:off x="827584" y="548680"/>
          <a:ext cx="799288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Energy Conservation Projects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130480" cy="4568891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800"/>
              </a:spcBef>
              <a:buFont typeface="Wingdings" pitchFamily="2" charset="2"/>
              <a:buChar char="Ø"/>
            </a:pPr>
            <a:r>
              <a:rPr lang="en-US" dirty="0" err="1"/>
              <a:t>Nilaavu</a:t>
            </a:r>
            <a:r>
              <a:rPr lang="en-US" dirty="0"/>
              <a:t> – LED Streetlight </a:t>
            </a:r>
            <a:r>
              <a:rPr lang="en-US" dirty="0" err="1"/>
              <a:t>programme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Replacement of conventional streetlights with LED Streetlights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1.23 lakhs of 18W LEDs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1.09 lakhs of 35W LEDs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9046 </a:t>
            </a:r>
            <a:r>
              <a:rPr lang="en-US" sz="2000" dirty="0" err="1"/>
              <a:t>Nos</a:t>
            </a:r>
            <a:r>
              <a:rPr lang="en-US" sz="2000" dirty="0"/>
              <a:t> of 70W LEDs</a:t>
            </a:r>
          </a:p>
          <a:p>
            <a:pPr lvl="1"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/>
              <a:t>9120 </a:t>
            </a:r>
            <a:r>
              <a:rPr lang="en-US" sz="2000" dirty="0" err="1"/>
              <a:t>Nos</a:t>
            </a:r>
            <a:r>
              <a:rPr lang="en-US" sz="2000" dirty="0"/>
              <a:t> of 110W LEDs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Filament Free Kerala</a:t>
            </a:r>
          </a:p>
          <a:p>
            <a:pPr lvl="1"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/>
              <a:t>4 lakh LED lamps distributed during 2022-23</a:t>
            </a:r>
          </a:p>
          <a:p>
            <a:pPr lvl="1"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/>
              <a:t>Cumulative – 1.15 </a:t>
            </a:r>
            <a:r>
              <a:rPr lang="en-US" sz="2000" dirty="0" err="1"/>
              <a:t>Crore</a:t>
            </a:r>
            <a:r>
              <a:rPr lang="en-US" sz="2000" dirty="0"/>
              <a:t> LED lamps distributed for 14.7 lakh consumers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/>
              <a:t>Urjjam</a:t>
            </a:r>
            <a:r>
              <a:rPr lang="en-US" dirty="0"/>
              <a:t> </a:t>
            </a:r>
            <a:r>
              <a:rPr lang="en-US" dirty="0" err="1"/>
              <a:t>Karuthi</a:t>
            </a:r>
            <a:r>
              <a:rPr lang="en-US" dirty="0"/>
              <a:t> </a:t>
            </a:r>
            <a:r>
              <a:rPr lang="en-US" dirty="0" err="1"/>
              <a:t>Vekkam</a:t>
            </a:r>
            <a:r>
              <a:rPr lang="en-US" dirty="0"/>
              <a:t> </a:t>
            </a:r>
            <a:r>
              <a:rPr lang="en-US" dirty="0" err="1"/>
              <a:t>Nalekku</a:t>
            </a:r>
            <a:r>
              <a:rPr lang="en-US" dirty="0"/>
              <a:t> </a:t>
            </a:r>
            <a:r>
              <a:rPr lang="en-US" dirty="0" err="1"/>
              <a:t>programme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Promotion of Energy Conservation among public – prizes to consumers who reduce consumption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3880 domestic consumers and 140 industrial consumers were awarded prizes along with mass campaigns on National Energy Conservation Day 2022 </a:t>
            </a:r>
            <a:r>
              <a:rPr lang="en-US" sz="2000" dirty="0">
                <a:hlinkClick r:id="rId6" action="ppaction://hlinkfile"/>
              </a:rPr>
              <a:t>NationalEnergyConservationDay_UrjamKVN_Report.pdf</a:t>
            </a:r>
            <a:endParaRPr lang="en-US" sz="2000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316469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Energy Conservation Measures in Network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936092"/>
              </p:ext>
            </p:extLst>
          </p:nvPr>
        </p:nvGraphicFramePr>
        <p:xfrm>
          <a:off x="1763688" y="1628800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Particulars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Quantum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 Cost </a:t>
                      </a:r>
                    </a:p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en-US" dirty="0" err="1"/>
                        <a:t>Rs</a:t>
                      </a:r>
                      <a:r>
                        <a:rPr lang="en-US" dirty="0"/>
                        <a:t> in </a:t>
                      </a:r>
                      <a:r>
                        <a:rPr lang="en-US" dirty="0" err="1"/>
                        <a:t>Crore</a:t>
                      </a:r>
                      <a:r>
                        <a:rPr lang="en-US" dirty="0"/>
                        <a:t>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Installation of Star rated transformers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1308 (</a:t>
                      </a:r>
                      <a:r>
                        <a:rPr lang="en-US" dirty="0" err="1"/>
                        <a:t>Nos</a:t>
                      </a:r>
                      <a:r>
                        <a:rPr lang="en-US" dirty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42.9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Replacement</a:t>
                      </a:r>
                      <a:r>
                        <a:rPr lang="en-US" baseline="0" dirty="0"/>
                        <a:t> of old transformers with new star rated transformers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 (</a:t>
                      </a:r>
                      <a:r>
                        <a:rPr lang="en-US" dirty="0" err="1"/>
                        <a:t>Nos</a:t>
                      </a:r>
                      <a:r>
                        <a:rPr lang="en-US" dirty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12.23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Reconductoring</a:t>
                      </a:r>
                      <a:r>
                        <a:rPr lang="en-US" dirty="0"/>
                        <a:t> in LT network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16905 (km)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80.95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Reconductoring</a:t>
                      </a:r>
                      <a:r>
                        <a:rPr lang="en-US" dirty="0"/>
                        <a:t> in HT network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817 (km)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Conversion of Single phase to Three phase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1237 (km)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36.3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76638041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674</Words>
  <Application>Microsoft Office PowerPoint</Application>
  <PresentationFormat>On-screen Show (4:3)</PresentationFormat>
  <Paragraphs>171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Wingdings</vt:lpstr>
      <vt:lpstr>Training</vt:lpstr>
      <vt:lpstr>State Energy Conservation Award 2023</vt:lpstr>
      <vt:lpstr>KSEB Ltd - Profile</vt:lpstr>
      <vt:lpstr>Kerala – Installed Capacity (MW)</vt:lpstr>
      <vt:lpstr>Solar – Year Wise Comparison</vt:lpstr>
      <vt:lpstr>….. contd</vt:lpstr>
      <vt:lpstr>PowerPoint Presentation</vt:lpstr>
      <vt:lpstr>PowerPoint Presentation</vt:lpstr>
      <vt:lpstr>Energy Conservation Projects</vt:lpstr>
      <vt:lpstr>Energy Conservation Measures in Network</vt:lpstr>
      <vt:lpstr>RE Projects commissioned</vt:lpstr>
      <vt:lpstr>KSEB as SNA for EVCI</vt:lpstr>
      <vt:lpstr>Non-KSEBL EVCS</vt:lpstr>
      <vt:lpstr>…. contd</vt:lpstr>
      <vt:lpstr>RE Projects under Implementation phase</vt:lpstr>
      <vt:lpstr>Additional Statistics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2023-11-30T05:00:53Z</dcterms:created>
  <dcterms:modified xsi:type="dcterms:W3CDTF">2024-09-06T04:36:35Z</dcterms:modified>
</cp:coreProperties>
</file>